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73" autoAdjust="0"/>
  </p:normalViewPr>
  <p:slideViewPr>
    <p:cSldViewPr snapToObjects="1">
      <p:cViewPr>
        <p:scale>
          <a:sx n="90" d="100"/>
          <a:sy n="90" d="100"/>
        </p:scale>
        <p:origin x="653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technikawroclawska-my.sharepoint.com/personal/258965_student_pwr_edu_pl/Documents/Lab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Wykres S(t)</a:t>
            </a:r>
            <a:endParaRPr lang="en-US"/>
          </a:p>
        </c:rich>
      </c:tx>
      <c:layout>
        <c:manualLayout>
          <c:xMode val="edge"/>
          <c:yMode val="edge"/>
          <c:x val="0.405326334208224"/>
          <c:y val="6.0185185185185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5.0138288728153013E-2"/>
          <c:y val="1.6455760867840081E-2"/>
          <c:w val="0.93133219116004651"/>
          <c:h val="0.96594401217325054"/>
        </c:manualLayout>
      </c:layout>
      <c:lineChart>
        <c:grouping val="standar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
s̅_x001f_(cm)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Arkusz1!$A$2:$A$102</c:f>
              <c:numCache>
                <c:formatCode>General</c:formatCode>
                <c:ptCount val="1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4.8000000000000007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5.3000000000000007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5.8000000000000007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6.1999999999999993</c:v>
                </c:pt>
                <c:pt idx="63">
                  <c:v>6.3000000000000007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6.7000000000000011</c:v>
                </c:pt>
                <c:pt idx="68">
                  <c:v>6.8000000000000007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7.2000000000000011</c:v>
                </c:pt>
                <c:pt idx="73">
                  <c:v>7.3000000000000007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7.7000000000000011</c:v>
                </c:pt>
                <c:pt idx="78">
                  <c:v>7.8000000000000007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</c:numCache>
            </c:numRef>
          </c:cat>
          <c:val>
            <c:numRef>
              <c:f>Arkusz1!$B$2:$B$102</c:f>
              <c:numCache>
                <c:formatCode>General</c:formatCode>
                <c:ptCount val="101"/>
                <c:pt idx="0">
                  <c:v>0</c:v>
                </c:pt>
                <c:pt idx="1">
                  <c:v>-0.12186128450070707</c:v>
                </c:pt>
                <c:pt idx="2">
                  <c:v>0.12055387027724282</c:v>
                </c:pt>
                <c:pt idx="3">
                  <c:v>0.50694541581816943</c:v>
                </c:pt>
                <c:pt idx="4">
                  <c:v>0.65920683950661574</c:v>
                </c:pt>
                <c:pt idx="5">
                  <c:v>1.2354326766925519</c:v>
                </c:pt>
                <c:pt idx="6">
                  <c:v>1.7760530747719674</c:v>
                </c:pt>
                <c:pt idx="7">
                  <c:v>2.4307243635436291</c:v>
                </c:pt>
                <c:pt idx="8">
                  <c:v>3.2437785047877785</c:v>
                </c:pt>
                <c:pt idx="9">
                  <c:v>4.1524380098009139</c:v>
                </c:pt>
                <c:pt idx="10">
                  <c:v>5.0457840051804883</c:v>
                </c:pt>
                <c:pt idx="11">
                  <c:v>6.2204835790826687</c:v>
                </c:pt>
                <c:pt idx="12">
                  <c:v>7.1461627299006851</c:v>
                </c:pt>
                <c:pt idx="13">
                  <c:v>8.5252726369625709</c:v>
                </c:pt>
                <c:pt idx="14">
                  <c:v>9.7945560576352939</c:v>
                </c:pt>
                <c:pt idx="15">
                  <c:v>11.275401666902946</c:v>
                </c:pt>
                <c:pt idx="16">
                  <c:v>12.87340445257508</c:v>
                </c:pt>
                <c:pt idx="17">
                  <c:v>14.409836619002698</c:v>
                </c:pt>
                <c:pt idx="18">
                  <c:v>16.294528418315078</c:v>
                </c:pt>
                <c:pt idx="19">
                  <c:v>18.107648402475846</c:v>
                </c:pt>
                <c:pt idx="20">
                  <c:v>20.090866234149935</c:v>
                </c:pt>
                <c:pt idx="21">
                  <c:v>22.126349748506037</c:v>
                </c:pt>
                <c:pt idx="22">
                  <c:v>24.207760237910794</c:v>
                </c:pt>
                <c:pt idx="23">
                  <c:v>26.408793113851818</c:v>
                </c:pt>
                <c:pt idx="24">
                  <c:v>28.873779428192229</c:v>
                </c:pt>
                <c:pt idx="25">
                  <c:v>31.081633642920181</c:v>
                </c:pt>
                <c:pt idx="26">
                  <c:v>33.687368368307553</c:v>
                </c:pt>
                <c:pt idx="27">
                  <c:v>36.430853122736025</c:v>
                </c:pt>
                <c:pt idx="28">
                  <c:v>39.254950937204782</c:v>
                </c:pt>
                <c:pt idx="29">
                  <c:v>42.084892731049017</c:v>
                </c:pt>
                <c:pt idx="30">
                  <c:v>45.052269963190817</c:v>
                </c:pt>
                <c:pt idx="31">
                  <c:v>48.112955074982573</c:v>
                </c:pt>
                <c:pt idx="32">
                  <c:v>51.344451542000506</c:v>
                </c:pt>
                <c:pt idx="33">
                  <c:v>54.559783272170897</c:v>
                </c:pt>
                <c:pt idx="34">
                  <c:v>57.932349490386521</c:v>
                </c:pt>
                <c:pt idx="35">
                  <c:v>61.542802877344158</c:v>
                </c:pt>
                <c:pt idx="36">
                  <c:v>64.730580810825856</c:v>
                </c:pt>
                <c:pt idx="37">
                  <c:v>68.344828375967239</c:v>
                </c:pt>
                <c:pt idx="38">
                  <c:v>72.28305951953854</c:v>
                </c:pt>
                <c:pt idx="39">
                  <c:v>76.091859679772185</c:v>
                </c:pt>
                <c:pt idx="40">
                  <c:v>80.067409044832601</c:v>
                </c:pt>
                <c:pt idx="41">
                  <c:v>84.120530800424646</c:v>
                </c:pt>
                <c:pt idx="42">
                  <c:v>88.283540239158782</c:v>
                </c:pt>
                <c:pt idx="43">
                  <c:v>92.37279935447134</c:v>
                </c:pt>
                <c:pt idx="44">
                  <c:v>96.658858204789823</c:v>
                </c:pt>
                <c:pt idx="45">
                  <c:v>101.12488728614568</c:v>
                </c:pt>
                <c:pt idx="46">
                  <c:v>105.88102287801664</c:v>
                </c:pt>
                <c:pt idx="47">
                  <c:v>110.49959089974692</c:v>
                </c:pt>
                <c:pt idx="48">
                  <c:v>115.19236580890865</c:v>
                </c:pt>
                <c:pt idx="49">
                  <c:v>120.18488889988866</c:v>
                </c:pt>
                <c:pt idx="50">
                  <c:v>124.84249881163082</c:v>
                </c:pt>
                <c:pt idx="51">
                  <c:v>129.9854422604123</c:v>
                </c:pt>
                <c:pt idx="52">
                  <c:v>135.13761109302715</c:v>
                </c:pt>
                <c:pt idx="53">
                  <c:v>140.22453879614653</c:v>
                </c:pt>
                <c:pt idx="54">
                  <c:v>145.71663435508017</c:v>
                </c:pt>
                <c:pt idx="55">
                  <c:v>151.30467891302072</c:v>
                </c:pt>
                <c:pt idx="56">
                  <c:v>156.83195104251078</c:v>
                </c:pt>
                <c:pt idx="57">
                  <c:v>162.49276862504385</c:v>
                </c:pt>
                <c:pt idx="58">
                  <c:v>168.10708923388324</c:v>
                </c:pt>
                <c:pt idx="59">
                  <c:v>174.0014622299355</c:v>
                </c:pt>
                <c:pt idx="60">
                  <c:v>179.94137678740356</c:v>
                </c:pt>
                <c:pt idx="61">
                  <c:v>185.92698364977699</c:v>
                </c:pt>
                <c:pt idx="62">
                  <c:v>192.03003307653941</c:v>
                </c:pt>
                <c:pt idx="63">
                  <c:v>198.37942306017902</c:v>
                </c:pt>
                <c:pt idx="64">
                  <c:v>204.86904269359539</c:v>
                </c:pt>
                <c:pt idx="65">
                  <c:v>211.31518528052609</c:v>
                </c:pt>
                <c:pt idx="66">
                  <c:v>217.79246716593883</c:v>
                </c:pt>
                <c:pt idx="67">
                  <c:v>224.47181527684799</c:v>
                </c:pt>
                <c:pt idx="68">
                  <c:v>231.3846187960967</c:v>
                </c:pt>
                <c:pt idx="69">
                  <c:v>238.07603200009871</c:v>
                </c:pt>
                <c:pt idx="70">
                  <c:v>244.83378108454713</c:v>
                </c:pt>
                <c:pt idx="71">
                  <c:v>252.08417529869433</c:v>
                </c:pt>
                <c:pt idx="72">
                  <c:v>259.2729119683533</c:v>
                </c:pt>
                <c:pt idx="73">
                  <c:v>266.51783033634564</c:v>
                </c:pt>
                <c:pt idx="74">
                  <c:v>274.0535462683506</c:v>
                </c:pt>
                <c:pt idx="75">
                  <c:v>281.32649831358322</c:v>
                </c:pt>
                <c:pt idx="76">
                  <c:v>288.78561507186089</c:v>
                </c:pt>
                <c:pt idx="77">
                  <c:v>296.4332138145457</c:v>
                </c:pt>
                <c:pt idx="78">
                  <c:v>303.99255230118541</c:v>
                </c:pt>
                <c:pt idx="79">
                  <c:v>312.20603608344931</c:v>
                </c:pt>
                <c:pt idx="80">
                  <c:v>320.04644243347298</c:v>
                </c:pt>
                <c:pt idx="81">
                  <c:v>328.08363707752346</c:v>
                </c:pt>
                <c:pt idx="82">
                  <c:v>336.27488642722329</c:v>
                </c:pt>
                <c:pt idx="83">
                  <c:v>344.40356640558997</c:v>
                </c:pt>
                <c:pt idx="84">
                  <c:v>352.76037102601515</c:v>
                </c:pt>
                <c:pt idx="85">
                  <c:v>361.38618843825429</c:v>
                </c:pt>
                <c:pt idx="86">
                  <c:v>369.79118448200529</c:v>
                </c:pt>
                <c:pt idx="87">
                  <c:v>378.51366197501761</c:v>
                </c:pt>
                <c:pt idx="88">
                  <c:v>387.03876943794046</c:v>
                </c:pt>
                <c:pt idx="89">
                  <c:v>396.01575961688923</c:v>
                </c:pt>
                <c:pt idx="90">
                  <c:v>404.93890840612499</c:v>
                </c:pt>
                <c:pt idx="91">
                  <c:v>414.09099657580538</c:v>
                </c:pt>
                <c:pt idx="92">
                  <c:v>423.10896125623196</c:v>
                </c:pt>
                <c:pt idx="93">
                  <c:v>432.35813783999538</c:v>
                </c:pt>
                <c:pt idx="94">
                  <c:v>441.78863651825247</c:v>
                </c:pt>
                <c:pt idx="95">
                  <c:v>451.21172855798687</c:v>
                </c:pt>
                <c:pt idx="96">
                  <c:v>460.69963182134109</c:v>
                </c:pt>
                <c:pt idx="97">
                  <c:v>470.4051647976101</c:v>
                </c:pt>
                <c:pt idx="98">
                  <c:v>480.26962309079852</c:v>
                </c:pt>
                <c:pt idx="99">
                  <c:v>490.04151137974986</c:v>
                </c:pt>
                <c:pt idx="100">
                  <c:v>500.02403699118656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C5-475D-89D9-0C9D04B68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2006927"/>
        <c:axId val="385281375"/>
      </c:lineChart>
      <c:catAx>
        <c:axId val="612006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385281375"/>
        <c:crosses val="autoZero"/>
        <c:auto val="1"/>
        <c:lblAlgn val="ctr"/>
        <c:lblOffset val="100"/>
        <c:noMultiLvlLbl val="0"/>
      </c:catAx>
      <c:valAx>
        <c:axId val="38528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2006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BB2E26A3-5E30-4CC9-BEB5-9C63501F1C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6E48992-C50F-4589-AD8B-5F8AC7A8AA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DB156D4-860E-4D21-8C9F-7744994A50BB}" type="datetimeFigureOut">
              <a:rPr lang="pl-PL"/>
              <a:pPr>
                <a:defRPr/>
              </a:pPr>
              <a:t>02.12.2020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486A2AB-E7EC-4A47-9018-90C7C2EF4F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6032E32-30F8-4B50-8CCD-7DCEA937A5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3096030A-DE8E-48B0-AFC4-9841A1952A56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9187FEF3-4FA8-490C-874E-88DF4189E6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406799E-AA8B-45C6-83B7-7453AA98507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2915EE1-E0FF-4C47-8665-F07FAF870A61}" type="datetimeFigureOut">
              <a:rPr lang="pl-PL"/>
              <a:pPr>
                <a:defRPr/>
              </a:pPr>
              <a:t>02.12.2020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1445B3C9-E065-4842-92B5-EB9DAEF35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CC9D77CD-E7D0-450F-BA53-B1387E7FC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EE10794-A2FB-4A30-85F1-973EAD8799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AA480E2-CA7D-4D60-8700-7A9E67B09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326BA894-CC9F-4EFB-8C60-F4B534C7795C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8F76A448-531C-4C29-907E-7557164EB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30424474-3C06-4490-BD65-A38DB155878A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6" name="Symbol zastępczy obrazu 4">
            <a:extLst>
              <a:ext uri="{FF2B5EF4-FFF2-40B4-BE49-F238E27FC236}">
                <a16:creationId xmlns:a16="http://schemas.microsoft.com/office/drawing/2014/main" id="{C0DD5BA6-E7D3-4C2B-954D-97B5DD4E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-3056" r="-542" b="2946"/>
          <a:stretch>
            <a:fillRect/>
          </a:stretch>
        </p:blipFill>
        <p:spPr bwMode="auto">
          <a:xfrm>
            <a:off x="1403350" y="5649913"/>
            <a:ext cx="1533525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3855974-FE80-436C-A42A-4F31316C6812}"/>
              </a:ext>
            </a:extLst>
          </p:cNvPr>
          <p:cNvSpPr/>
          <p:nvPr/>
        </p:nvSpPr>
        <p:spPr>
          <a:xfrm>
            <a:off x="4356100" y="5707063"/>
            <a:ext cx="4662488" cy="10350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FC6923A-817D-4DB9-8780-14FC0B710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5784850"/>
            <a:ext cx="414337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25947" y="1988840"/>
            <a:ext cx="8892103" cy="35283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25947" y="116632"/>
            <a:ext cx="8892103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78472534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C6DBD050-070C-4DB9-8E16-BC7915457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EB1CFCB-DA60-44E1-8305-57411856E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A796BB3C-D7F1-4520-B3B6-6A81826D53F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3CC493A1-C67A-45EF-B709-EBFDF493C935}"/>
              </a:ext>
            </a:extLst>
          </p:cNvPr>
          <p:cNvSpPr/>
          <p:nvPr/>
        </p:nvSpPr>
        <p:spPr>
          <a:xfrm>
            <a:off x="7092950" y="6237288"/>
            <a:ext cx="1947863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dirty="0"/>
              <a:t>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E462567-A6B8-4898-816B-C5F53421E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308725"/>
            <a:ext cx="1885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009531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7504" y="116632"/>
            <a:ext cx="6369496" cy="600953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2249525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BBB8E416-BE71-4F15-BE61-2F0D7664F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Symbol zastępczy obrazu 4">
            <a:extLst>
              <a:ext uri="{FF2B5EF4-FFF2-40B4-BE49-F238E27FC236}">
                <a16:creationId xmlns:a16="http://schemas.microsoft.com/office/drawing/2014/main" id="{19BC89D1-C591-483F-804E-1255487B4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-3056" r="-542" b="2946"/>
          <a:stretch>
            <a:fillRect/>
          </a:stretch>
        </p:blipFill>
        <p:spPr bwMode="auto">
          <a:xfrm>
            <a:off x="1403350" y="5649913"/>
            <a:ext cx="1533525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61B73E22-9893-4119-9CC4-7D6615C714A4}"/>
              </a:ext>
            </a:extLst>
          </p:cNvPr>
          <p:cNvSpPr/>
          <p:nvPr/>
        </p:nvSpPr>
        <p:spPr>
          <a:xfrm>
            <a:off x="4356100" y="5707063"/>
            <a:ext cx="4662488" cy="10350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/>
          </a:p>
        </p:txBody>
      </p:sp>
      <p:pic>
        <p:nvPicPr>
          <p:cNvPr id="8" name="Obraz 6">
            <a:extLst>
              <a:ext uri="{FF2B5EF4-FFF2-40B4-BE49-F238E27FC236}">
                <a16:creationId xmlns:a16="http://schemas.microsoft.com/office/drawing/2014/main" id="{1EB6E7A8-15A2-4E97-AF0E-524C0C129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5784850"/>
            <a:ext cx="414337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07504" y="116632"/>
            <a:ext cx="4464496" cy="54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98059604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CBAB9A65-918D-4B4A-920F-EDECFB3CE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C1A0D1ED-A709-4A05-B18B-B1122D83E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8B4EE3F1-C9D6-4C0D-B030-473BA185B0C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E73EB967-5AAC-48B3-8637-D7E8CF3F118F}"/>
              </a:ext>
            </a:extLst>
          </p:cNvPr>
          <p:cNvSpPr/>
          <p:nvPr/>
        </p:nvSpPr>
        <p:spPr>
          <a:xfrm>
            <a:off x="7092950" y="6237288"/>
            <a:ext cx="1947863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dirty="0"/>
              <a:t> </a:t>
            </a:r>
          </a:p>
        </p:txBody>
      </p:sp>
      <p:pic>
        <p:nvPicPr>
          <p:cNvPr id="11" name="Obraz 6">
            <a:extLst>
              <a:ext uri="{FF2B5EF4-FFF2-40B4-BE49-F238E27FC236}">
                <a16:creationId xmlns:a16="http://schemas.microsoft.com/office/drawing/2014/main" id="{E135BF89-0AA1-4156-94F1-16715B55C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308725"/>
            <a:ext cx="1885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7505" y="1556792"/>
            <a:ext cx="8910546" cy="453650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129753" y="44624"/>
            <a:ext cx="8910546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29753" y="548680"/>
            <a:ext cx="8910546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50077936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6FA010DC-DD33-454D-9489-26EEE9BF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F9C3E38-C36C-450B-B8ED-1C24D7439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07982941-9AC0-4248-8883-F229607BCF0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D2756536-0182-4E21-B7A5-DFA8B52A4360}"/>
              </a:ext>
            </a:extLst>
          </p:cNvPr>
          <p:cNvSpPr/>
          <p:nvPr/>
        </p:nvSpPr>
        <p:spPr>
          <a:xfrm>
            <a:off x="7092950" y="6237288"/>
            <a:ext cx="1947863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dirty="0"/>
              <a:t> </a:t>
            </a:r>
          </a:p>
        </p:txBody>
      </p:sp>
      <p:pic>
        <p:nvPicPr>
          <p:cNvPr id="11" name="Obraz 6">
            <a:extLst>
              <a:ext uri="{FF2B5EF4-FFF2-40B4-BE49-F238E27FC236}">
                <a16:creationId xmlns:a16="http://schemas.microsoft.com/office/drawing/2014/main" id="{B44725AB-A952-452B-99E4-4B1E43B98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308725"/>
            <a:ext cx="1885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377" y="1844823"/>
            <a:ext cx="4283591" cy="43204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32048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7505" y="116632"/>
            <a:ext cx="8910546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7505" y="1120625"/>
            <a:ext cx="892899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10152038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E1792AD9-4394-4996-80CD-E07D9A429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D5F185B-27E2-4C3C-BD17-AFD5484A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80686818-5C5E-4971-AED2-D986239E956B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4F98F5C-E4AD-4D4B-9E4E-E1809A2C1118}"/>
              </a:ext>
            </a:extLst>
          </p:cNvPr>
          <p:cNvSpPr/>
          <p:nvPr/>
        </p:nvSpPr>
        <p:spPr>
          <a:xfrm>
            <a:off x="7092950" y="6237288"/>
            <a:ext cx="1947863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dirty="0"/>
              <a:t> </a:t>
            </a:r>
          </a:p>
        </p:txBody>
      </p:sp>
      <p:pic>
        <p:nvPicPr>
          <p:cNvPr id="9" name="Obraz 6">
            <a:extLst>
              <a:ext uri="{FF2B5EF4-FFF2-40B4-BE49-F238E27FC236}">
                <a16:creationId xmlns:a16="http://schemas.microsoft.com/office/drawing/2014/main" id="{EFFDABB8-28D6-40AC-BF52-EB66E8EE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308725"/>
            <a:ext cx="1885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29753" y="1628801"/>
            <a:ext cx="4154215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572000" y="1628801"/>
            <a:ext cx="4468299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129753" y="44624"/>
            <a:ext cx="8910546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129753" y="548680"/>
            <a:ext cx="8910546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448902239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A58422F5-BF89-4642-BE68-EB61B07D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A9540BDA-41C7-48C5-9D1C-1973AF435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31AA07D9-D096-4981-BFCE-5160C5D3BA0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CEB5CEEE-49FB-43D1-B938-2F01184FCA00}"/>
              </a:ext>
            </a:extLst>
          </p:cNvPr>
          <p:cNvSpPr/>
          <p:nvPr/>
        </p:nvSpPr>
        <p:spPr>
          <a:xfrm>
            <a:off x="7092950" y="6237288"/>
            <a:ext cx="1947863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dirty="0"/>
              <a:t> </a:t>
            </a:r>
          </a:p>
        </p:txBody>
      </p:sp>
      <p:pic>
        <p:nvPicPr>
          <p:cNvPr id="10" name="Obraz 6">
            <a:extLst>
              <a:ext uri="{FF2B5EF4-FFF2-40B4-BE49-F238E27FC236}">
                <a16:creationId xmlns:a16="http://schemas.microsoft.com/office/drawing/2014/main" id="{AB18D159-0D24-4783-9D95-0BE70E49B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308725"/>
            <a:ext cx="1885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7505" y="1628800"/>
            <a:ext cx="4320000" cy="446449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698051" y="1628801"/>
            <a:ext cx="4320000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7505" y="116632"/>
            <a:ext cx="8910546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07505" y="1120625"/>
            <a:ext cx="432000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4698051" y="1120625"/>
            <a:ext cx="432000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86419810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CE8AF0B8-7C80-4AAB-B7EB-D975D4CB9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CAA1818-A796-4016-A501-B400D14B2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3667F3AD-C241-478D-9F54-B7247C8DF6B3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A959C4B2-6E2E-4965-AADF-940CE3DF45B1}"/>
              </a:ext>
            </a:extLst>
          </p:cNvPr>
          <p:cNvSpPr/>
          <p:nvPr/>
        </p:nvSpPr>
        <p:spPr>
          <a:xfrm>
            <a:off x="7092950" y="6237288"/>
            <a:ext cx="1947863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dirty="0"/>
              <a:t> </a:t>
            </a:r>
          </a:p>
        </p:txBody>
      </p:sp>
      <p:pic>
        <p:nvPicPr>
          <p:cNvPr id="8" name="Obraz 6">
            <a:extLst>
              <a:ext uri="{FF2B5EF4-FFF2-40B4-BE49-F238E27FC236}">
                <a16:creationId xmlns:a16="http://schemas.microsoft.com/office/drawing/2014/main" id="{C2B450D4-7B36-4DFD-9EB2-43C60B929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308725"/>
            <a:ext cx="1885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3358009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116632"/>
            <a:ext cx="5461446" cy="60095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07504" y="1435100"/>
            <a:ext cx="335800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49749863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E4D57938-8958-4FAD-A691-72D7CF2A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F3FF1EC-F70B-4514-B18A-FB2DFF165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75245042-0878-4BE8-B493-95929F24C83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F87CD42B-E085-4498-96A4-1D517FA82437}"/>
              </a:ext>
            </a:extLst>
          </p:cNvPr>
          <p:cNvSpPr/>
          <p:nvPr/>
        </p:nvSpPr>
        <p:spPr>
          <a:xfrm>
            <a:off x="7092950" y="6237288"/>
            <a:ext cx="1947863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dirty="0"/>
              <a:t> </a:t>
            </a:r>
          </a:p>
        </p:txBody>
      </p:sp>
      <p:pic>
        <p:nvPicPr>
          <p:cNvPr id="8" name="Obraz 6">
            <a:extLst>
              <a:ext uri="{FF2B5EF4-FFF2-40B4-BE49-F238E27FC236}">
                <a16:creationId xmlns:a16="http://schemas.microsoft.com/office/drawing/2014/main" id="{345D68C3-A0DC-46D4-903C-F244D1E8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308725"/>
            <a:ext cx="1885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0" y="283"/>
            <a:ext cx="9143622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66747649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687EC72-5C22-4616-B21E-8B188DFCB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09A86A5-5941-40C9-BF20-E1F1C2DB1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ADB183AF-6962-4C29-990D-5DBEB24408EA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2EAB1BD-D83C-48AD-A994-54DA1B8A5101}"/>
              </a:ext>
            </a:extLst>
          </p:cNvPr>
          <p:cNvSpPr/>
          <p:nvPr/>
        </p:nvSpPr>
        <p:spPr>
          <a:xfrm>
            <a:off x="7092950" y="6237288"/>
            <a:ext cx="1947863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dirty="0"/>
              <a:t> 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B0AF469-F6F8-4228-B860-4C5CC964F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6308725"/>
            <a:ext cx="1885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7504" y="1772817"/>
            <a:ext cx="8928992" cy="439248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6374277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811F00A2-3099-496A-A4AF-EBF71BF5BB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BFA109F3-A1D4-4917-808D-73F8530624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ortalnarzedzi.pl/artykul/tasmy-pomiarowe-sola-i-klasy-dokladnosci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ymbol zastępczy tekstu 2">
            <a:extLst>
              <a:ext uri="{FF2B5EF4-FFF2-40B4-BE49-F238E27FC236}">
                <a16:creationId xmlns:a16="http://schemas.microsoft.com/office/drawing/2014/main" id="{E543E753-A0C4-4C4F-870B-30CE76BF700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5412" y="1124744"/>
            <a:ext cx="8893175" cy="1728787"/>
          </a:xfrm>
        </p:spPr>
        <p:txBody>
          <a:bodyPr/>
          <a:lstStyle/>
          <a:p>
            <a:pPr algn="ctr"/>
            <a:r>
              <a:rPr lang="pl-PL" altLang="pl-PL" dirty="0"/>
              <a:t>Spadek swobodny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9DC5E8DA-088E-4BC1-8BB9-4C99258CF758}"/>
              </a:ext>
            </a:extLst>
          </p:cNvPr>
          <p:cNvSpPr txBox="1"/>
          <p:nvPr/>
        </p:nvSpPr>
        <p:spPr>
          <a:xfrm>
            <a:off x="2771800" y="4221088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Wykonał: Jakub Jankowiak </a:t>
            </a:r>
          </a:p>
          <a:p>
            <a:r>
              <a:rPr lang="pl-PL" dirty="0"/>
              <a:t>Mail: 258965@student.pwr.edu.pl</a:t>
            </a:r>
          </a:p>
        </p:txBody>
      </p:sp>
    </p:spTree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ymbol zastępczy tekstu 3">
            <a:extLst>
              <a:ext uri="{FF2B5EF4-FFF2-40B4-BE49-F238E27FC236}">
                <a16:creationId xmlns:a16="http://schemas.microsoft.com/office/drawing/2014/main" id="{7ED2E8CD-117F-4A5E-A26E-51578FECAB5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31540" y="548680"/>
            <a:ext cx="8280920" cy="4752528"/>
          </a:xfrm>
        </p:spPr>
        <p:txBody>
          <a:bodyPr/>
          <a:lstStyle/>
          <a:p>
            <a:r>
              <a:rPr lang="pl-PL" altLang="pl-PL" dirty="0"/>
              <a:t>Spis treści: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altLang="pl-PL" sz="3200" b="0" dirty="0"/>
              <a:t>Czym jest spadek swobodny?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altLang="pl-PL" sz="3200" b="0" dirty="0"/>
              <a:t>Sposób przeprowadzenia doświadczenia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altLang="pl-PL" sz="3200" b="0" dirty="0"/>
              <a:t>Elementy potrzebne do jego przeprowadzenia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altLang="pl-PL" sz="3200" b="0" dirty="0"/>
              <a:t>Tabela pomiarowa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altLang="pl-PL" sz="3200" b="0" dirty="0"/>
              <a:t>Wykres s(t) dla błędu pomiarowego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altLang="pl-PL" sz="3200" b="0" dirty="0"/>
              <a:t>Wnioski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altLang="pl-PL" sz="3600" b="0" dirty="0"/>
          </a:p>
        </p:txBody>
      </p:sp>
    </p:spTree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6D2E0E9-B59C-4603-804A-13F00FC20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02" y="1557339"/>
            <a:ext cx="3311922" cy="1079573"/>
          </a:xfrm>
        </p:spPr>
        <p:txBody>
          <a:bodyPr/>
          <a:lstStyle/>
          <a:p>
            <a:pPr marL="0" indent="0" algn="ctr">
              <a:buNone/>
            </a:pPr>
            <a:r>
              <a:rPr lang="pl-PL" sz="1800" dirty="0">
                <a:latin typeface="Arial" panose="020B0604020202020204" pitchFamily="34" charset="0"/>
              </a:rPr>
              <a:t>Jest to ruch </a:t>
            </a:r>
            <a:r>
              <a:rPr lang="pl-PL" sz="1800" b="0" i="0" dirty="0">
                <a:effectLst/>
                <a:latin typeface="Arial" panose="020B0604020202020204" pitchFamily="34" charset="0"/>
              </a:rPr>
              <a:t>odbywający się wyłącznie pod wpływem </a:t>
            </a:r>
            <a:r>
              <a:rPr lang="pl-PL" sz="1800" dirty="0">
                <a:latin typeface="Arial" panose="020B0604020202020204" pitchFamily="34" charset="0"/>
              </a:rPr>
              <a:t>siły grawitacji</a:t>
            </a:r>
            <a:r>
              <a:rPr lang="pl-PL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pl-PL" altLang="pl-PL" sz="18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A6EB9BAF-5B67-4C0B-A9A0-B06418320FB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30175" y="44450"/>
            <a:ext cx="8910638" cy="1368326"/>
          </a:xfrm>
        </p:spPr>
        <p:txBody>
          <a:bodyPr/>
          <a:lstStyle/>
          <a:p>
            <a:pPr algn="ctr"/>
            <a:r>
              <a:rPr lang="pl-PL" altLang="pl-PL" sz="4400" dirty="0"/>
              <a:t>Czym jest spadek swobodny?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CED9F924-FD1A-4D8C-9A7D-0764ECD3F61D}"/>
                  </a:ext>
                </a:extLst>
              </p:cNvPr>
              <p:cNvSpPr txBox="1"/>
              <p:nvPr/>
            </p:nvSpPr>
            <p:spPr>
              <a:xfrm>
                <a:off x="164655" y="3140968"/>
                <a:ext cx="3744416" cy="194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/>
                  <a:t>Wzory</a:t>
                </a:r>
              </a:p>
              <a:p>
                <a:endParaRPr lang="pl-PL" dirty="0"/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pl-PL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pl-PL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pl-PL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l-P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pl-PL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𝑙𝑢𝑏</m:t>
                    </m:r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</m:t>
                    </m:r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pl-PL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2∙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pl-P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rad>
                  </m:oMath>
                </a14:m>
                <a:endParaRPr lang="pl-PL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l-PL" dirty="0"/>
              </a:p>
            </p:txBody>
          </p:sp>
        </mc:Choice>
        <mc:Fallback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CED9F924-FD1A-4D8C-9A7D-0764ECD3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55" y="3140968"/>
                <a:ext cx="3744416" cy="1947906"/>
              </a:xfrm>
              <a:prstGeom prst="rect">
                <a:avLst/>
              </a:prstGeom>
              <a:blipFill>
                <a:blip r:embed="rId2"/>
                <a:stretch>
                  <a:fillRect t="-156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>
            <a:extLst>
              <a:ext uri="{FF2B5EF4-FFF2-40B4-BE49-F238E27FC236}">
                <a16:creationId xmlns:a16="http://schemas.microsoft.com/office/drawing/2014/main" id="{28A1B803-FE87-44F7-9772-5BBB37F868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00" y="1366227"/>
            <a:ext cx="2781300" cy="32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C3932941-878E-4D19-8169-D2E8E42EF978}"/>
              </a:ext>
            </a:extLst>
          </p:cNvPr>
          <p:cNvSpPr txBox="1"/>
          <p:nvPr/>
        </p:nvSpPr>
        <p:spPr>
          <a:xfrm>
            <a:off x="5076056" y="4869160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Źródło: http://www.fizykon.org/kinematyka/rzuty_spadek_swobodny.htm</a:t>
            </a:r>
          </a:p>
        </p:txBody>
      </p:sp>
    </p:spTree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AFB02817-2720-4914-BF3E-0C2C226AB9A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95536" y="1700808"/>
            <a:ext cx="4464050" cy="4321175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/>
              <a:t>Doświadczenie ma na celu zbadanie drogi jaką piłeczka przebędzie w czasie 10s z uwzględnieniem błędu pomiarowego uwzględnionego później na wykresie</a:t>
            </a:r>
          </a:p>
        </p:txBody>
      </p:sp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2E6DFCB5-E341-4207-9F12-E84638ABC50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25412" y="188640"/>
            <a:ext cx="8910638" cy="1296888"/>
          </a:xfrm>
        </p:spPr>
        <p:txBody>
          <a:bodyPr/>
          <a:lstStyle/>
          <a:p>
            <a:pPr algn="ctr"/>
            <a:r>
              <a:rPr lang="pl-PL" altLang="pl-PL" dirty="0"/>
              <a:t>Sposób przeprowadzenia doświadczenia</a:t>
            </a:r>
          </a:p>
        </p:txBody>
      </p:sp>
      <p:pic>
        <p:nvPicPr>
          <p:cNvPr id="15367" name="Picture 7" descr="Zeszyt ćwiczeń">
            <a:extLst>
              <a:ext uri="{FF2B5EF4-FFF2-40B4-BE49-F238E27FC236}">
                <a16:creationId xmlns:a16="http://schemas.microsoft.com/office/drawing/2014/main" id="{9067852F-66A2-4FAA-8C2C-B2329F87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98" y="1700808"/>
            <a:ext cx="3649562" cy="332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3C4D765-4221-4376-A015-167D80FBE79A}"/>
              </a:ext>
            </a:extLst>
          </p:cNvPr>
          <p:cNvSpPr txBox="1"/>
          <p:nvPr/>
        </p:nvSpPr>
        <p:spPr>
          <a:xfrm>
            <a:off x="4427984" y="5373216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Źródło: </a:t>
            </a:r>
          </a:p>
          <a:p>
            <a:r>
              <a:rPr lang="pl-PL" dirty="0"/>
              <a:t>Zeszyt Ćwiczeń Spotkanie z fizyka klasa 7</a:t>
            </a:r>
          </a:p>
        </p:txBody>
      </p:sp>
    </p:spTree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Symbol zastępczy tekstu 3">
            <a:extLst>
              <a:ext uri="{FF2B5EF4-FFF2-40B4-BE49-F238E27FC236}">
                <a16:creationId xmlns:a16="http://schemas.microsoft.com/office/drawing/2014/main" id="{7943B9D5-C579-4802-86AD-371425A1790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09626" y="178223"/>
            <a:ext cx="8910638" cy="1224136"/>
          </a:xfrm>
        </p:spPr>
        <p:txBody>
          <a:bodyPr/>
          <a:lstStyle/>
          <a:p>
            <a:pPr algn="ctr"/>
            <a:r>
              <a:rPr lang="pl-PL" altLang="pl-PL" sz="4400" b="0" dirty="0"/>
              <a:t>Elementy potrzebne do jego przeprowadzenia</a:t>
            </a:r>
          </a:p>
          <a:p>
            <a:endParaRPr lang="pl-PL" altLang="pl-PL" dirty="0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E7A8EC4E-9742-4D97-8816-C6A4F31BCC21}"/>
              </a:ext>
            </a:extLst>
          </p:cNvPr>
          <p:cNvPicPr>
            <a:picLocks noGrp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90" y="2461593"/>
            <a:ext cx="2497886" cy="25993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46CB859-8F5E-4001-AFDE-7F2BA65A97E2}"/>
              </a:ext>
            </a:extLst>
          </p:cNvPr>
          <p:cNvSpPr txBox="1"/>
          <p:nvPr/>
        </p:nvSpPr>
        <p:spPr>
          <a:xfrm>
            <a:off x="1080063" y="180403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Taśma pomiarowa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00F7A70-BA23-455C-AC92-975FBD11DDD4}"/>
              </a:ext>
            </a:extLst>
          </p:cNvPr>
          <p:cNvSpPr txBox="1"/>
          <p:nvPr/>
        </p:nvSpPr>
        <p:spPr>
          <a:xfrm>
            <a:off x="5255625" y="18033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Stoper</a:t>
            </a:r>
          </a:p>
        </p:txBody>
      </p:sp>
      <p:pic>
        <p:nvPicPr>
          <p:cNvPr id="16391" name="Picture 7">
            <a:extLst>
              <a:ext uri="{FF2B5EF4-FFF2-40B4-BE49-F238E27FC236}">
                <a16:creationId xmlns:a16="http://schemas.microsoft.com/office/drawing/2014/main" id="{DD9297B5-CDB1-4FE3-ACA0-EE0434FBFDD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1" y="2780928"/>
            <a:ext cx="2664296" cy="267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F4D8A03-2EC3-478D-9925-04A418E9CFC3}"/>
              </a:ext>
            </a:extLst>
          </p:cNvPr>
          <p:cNvSpPr txBox="1"/>
          <p:nvPr/>
        </p:nvSpPr>
        <p:spPr>
          <a:xfrm>
            <a:off x="323528" y="5259088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Źródła:</a:t>
            </a:r>
          </a:p>
          <a:p>
            <a:r>
              <a:rPr lang="pl-PL" dirty="0">
                <a:hlinkClick r:id="rId4"/>
              </a:rPr>
              <a:t>https://portalnarzedzi.pl/artykul/tasmy-pomiarowe-sola-i-klasy-dokladnosci/</a:t>
            </a:r>
            <a:endParaRPr lang="pl-PL" dirty="0"/>
          </a:p>
          <a:p>
            <a:r>
              <a:rPr lang="pl-PL" dirty="0"/>
              <a:t>https://pl.rs-online.com/web/p/zegarki-ze-stoperem/1937346/</a:t>
            </a:r>
          </a:p>
        </p:txBody>
      </p:sp>
    </p:spTree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Symbol zastępczy tekstu 3">
            <a:extLst>
              <a:ext uri="{FF2B5EF4-FFF2-40B4-BE49-F238E27FC236}">
                <a16:creationId xmlns:a16="http://schemas.microsoft.com/office/drawing/2014/main" id="{BBAA77BE-34FC-4365-972F-4C004DDDB1B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07950" y="115888"/>
            <a:ext cx="8910638" cy="865187"/>
          </a:xfrm>
        </p:spPr>
        <p:txBody>
          <a:bodyPr/>
          <a:lstStyle/>
          <a:p>
            <a:pPr algn="ctr"/>
            <a:r>
              <a:rPr lang="pl-PL" altLang="pl-PL" dirty="0"/>
              <a:t>Tabela pomiarowa</a:t>
            </a:r>
          </a:p>
        </p:txBody>
      </p:sp>
      <p:sp>
        <p:nvSpPr>
          <p:cNvPr id="17413" name="Symbol zastępczy tekstu 4">
            <a:extLst>
              <a:ext uri="{FF2B5EF4-FFF2-40B4-BE49-F238E27FC236}">
                <a16:creationId xmlns:a16="http://schemas.microsoft.com/office/drawing/2014/main" id="{3E8D9D12-8362-411F-B7A1-BCDDD40FEDE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7950" y="1120775"/>
            <a:ext cx="4319588" cy="508000"/>
          </a:xfrm>
        </p:spPr>
        <p:txBody>
          <a:bodyPr/>
          <a:lstStyle/>
          <a:p>
            <a:pPr algn="ctr"/>
            <a:r>
              <a:rPr lang="pl-PL" altLang="pl-PL" sz="1800" dirty="0"/>
              <a:t>Górna część tabeli</a:t>
            </a:r>
          </a:p>
        </p:txBody>
      </p:sp>
      <p:sp>
        <p:nvSpPr>
          <p:cNvPr id="17414" name="Symbol zastępczy tekstu 5">
            <a:extLst>
              <a:ext uri="{FF2B5EF4-FFF2-40B4-BE49-F238E27FC236}">
                <a16:creationId xmlns:a16="http://schemas.microsoft.com/office/drawing/2014/main" id="{810F7B89-B58E-4747-ADDA-5D6D8E65BBB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97413" y="1120775"/>
            <a:ext cx="4321175" cy="508000"/>
          </a:xfrm>
        </p:spPr>
        <p:txBody>
          <a:bodyPr/>
          <a:lstStyle/>
          <a:p>
            <a:pPr algn="ctr"/>
            <a:r>
              <a:rPr lang="pl-PL" altLang="pl-PL" sz="1800" dirty="0"/>
              <a:t>Dolna część tabeli</a:t>
            </a:r>
          </a:p>
        </p:txBody>
      </p:sp>
      <p:graphicFrame>
        <p:nvGraphicFramePr>
          <p:cNvPr id="12" name="Symbol zastępczy zawartości 11">
            <a:extLst>
              <a:ext uri="{FF2B5EF4-FFF2-40B4-BE49-F238E27FC236}">
                <a16:creationId xmlns:a16="http://schemas.microsoft.com/office/drawing/2014/main" id="{6AE98848-5EAD-429B-A19C-C8D393898CDD}"/>
              </a:ext>
            </a:extLst>
          </p:cNvPr>
          <p:cNvGraphicFramePr>
            <a:graphicFrameLocks noGrp="1"/>
          </p:cNvGraphicFramePr>
          <p:nvPr>
            <p:ph sz="half" idx="11"/>
            <p:extLst>
              <p:ext uri="{D42A27DB-BD31-4B8C-83A1-F6EECF244321}">
                <p14:modId xmlns:p14="http://schemas.microsoft.com/office/powerpoint/2010/main" val="2540046714"/>
              </p:ext>
            </p:extLst>
          </p:nvPr>
        </p:nvGraphicFramePr>
        <p:xfrm>
          <a:off x="4932040" y="1772920"/>
          <a:ext cx="3672408" cy="417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196">
                  <a:extLst>
                    <a:ext uri="{9D8B030D-6E8A-4147-A177-3AD203B41FA5}">
                      <a16:colId xmlns:a16="http://schemas.microsoft.com/office/drawing/2014/main" val="2034541072"/>
                    </a:ext>
                  </a:extLst>
                </a:gridCol>
                <a:gridCol w="1908212">
                  <a:extLst>
                    <a:ext uri="{9D8B030D-6E8A-4147-A177-3AD203B41FA5}">
                      <a16:colId xmlns:a16="http://schemas.microsoft.com/office/drawing/2014/main" val="32912227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t(s)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br>
                        <a:rPr lang="pl-PL" sz="1100" u="none" strike="noStrike">
                          <a:effectLst/>
                        </a:rPr>
                      </a:br>
                      <a:r>
                        <a:rPr lang="pl-PL" sz="1100" u="none" strike="noStrike">
                          <a:effectLst/>
                        </a:rPr>
                        <a:t>s̅(cm)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76961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319,9927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408701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327,9092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9712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336,3081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259615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344,4206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29636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352,7666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60616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361,1562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07248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369,7767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60588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378,467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47591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387,1864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43531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395,9791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8399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405,1516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669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413,9896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76373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423,2564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2433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432,2464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26860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441,691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8416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451,2974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196335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460,757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2878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470,336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4180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480,3145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6207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490,2062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07627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499,9107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8757883"/>
                  </a:ext>
                </a:extLst>
              </a:tr>
            </a:tbl>
          </a:graphicData>
        </a:graphic>
      </p:graphicFrame>
      <p:graphicFrame>
        <p:nvGraphicFramePr>
          <p:cNvPr id="15" name="Symbol zastępczy zawartości 14">
            <a:extLst>
              <a:ext uri="{FF2B5EF4-FFF2-40B4-BE49-F238E27FC236}">
                <a16:creationId xmlns:a16="http://schemas.microsoft.com/office/drawing/2014/main" id="{585F6934-5FC8-431A-9A2D-BE81B6947D4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96853832"/>
              </p:ext>
            </p:extLst>
          </p:nvPr>
        </p:nvGraphicFramePr>
        <p:xfrm>
          <a:off x="467544" y="1746250"/>
          <a:ext cx="3672408" cy="422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14460832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889879367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t(s)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br>
                        <a:rPr lang="pl-PL" sz="1100" u="none" strike="noStrike">
                          <a:effectLst/>
                        </a:rPr>
                      </a:br>
                      <a:r>
                        <a:rPr lang="pl-PL" sz="1100" u="none" strike="noStrike">
                          <a:effectLst/>
                        </a:rPr>
                        <a:t>s̅(cm)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930666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98255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0,0984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2826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0,293052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6052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0,423719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8313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0,723578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73151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1,459726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74056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1,824807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690597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2,556574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25378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3,26077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5351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0,9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4,030398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71825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4,936086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43257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6,089231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3135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7,267032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86745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8,58252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2094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9,64833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874354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11,24862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392822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12,79164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25006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14,59713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5728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16,20254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346488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1,9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17,99755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52224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19,96091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89824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ytuł 1">
            <a:extLst>
              <a:ext uri="{FF2B5EF4-FFF2-40B4-BE49-F238E27FC236}">
                <a16:creationId xmlns:a16="http://schemas.microsoft.com/office/drawing/2014/main" id="{BEEFBE53-FEE9-4AF5-8051-94A47AC7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115888"/>
            <a:ext cx="8424490" cy="1319212"/>
          </a:xfrm>
        </p:spPr>
        <p:txBody>
          <a:bodyPr/>
          <a:lstStyle/>
          <a:p>
            <a:pPr algn="ctr"/>
            <a:r>
              <a:rPr lang="pl-PL" altLang="pl-PL" sz="4400" b="0" dirty="0"/>
              <a:t>Wykres s(t) dla błędu pomiarowego</a:t>
            </a:r>
            <a:br>
              <a:rPr lang="pl-PL" altLang="pl-PL" sz="2000" b="0" dirty="0"/>
            </a:br>
            <a:endParaRPr lang="pl-PL" altLang="pl-PL" dirty="0"/>
          </a:p>
        </p:txBody>
      </p:sp>
      <p:graphicFrame>
        <p:nvGraphicFramePr>
          <p:cNvPr id="6" name="Wykres 5">
            <a:extLst>
              <a:ext uri="{FF2B5EF4-FFF2-40B4-BE49-F238E27FC236}">
                <a16:creationId xmlns:a16="http://schemas.microsoft.com/office/drawing/2014/main" id="{854BA3BF-B787-46BB-BC52-66204EA56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900100"/>
              </p:ext>
            </p:extLst>
          </p:nvPr>
        </p:nvGraphicFramePr>
        <p:xfrm>
          <a:off x="1151620" y="1556792"/>
          <a:ext cx="684076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ytuł 1">
            <a:extLst>
              <a:ext uri="{FF2B5EF4-FFF2-40B4-BE49-F238E27FC236}">
                <a16:creationId xmlns:a16="http://schemas.microsoft.com/office/drawing/2014/main" id="{063F9235-F1B2-4184-A2C8-F83E03ED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402431"/>
            <a:ext cx="7344816" cy="566738"/>
          </a:xfrm>
        </p:spPr>
        <p:txBody>
          <a:bodyPr/>
          <a:lstStyle/>
          <a:p>
            <a:pPr algn="ctr"/>
            <a:r>
              <a:rPr lang="pl-PL" altLang="pl-PL" sz="4400" dirty="0"/>
              <a:t>Wnioski</a:t>
            </a:r>
          </a:p>
        </p:txBody>
      </p:sp>
      <p:sp>
        <p:nvSpPr>
          <p:cNvPr id="19460" name="Symbol zastępczy tekstu 3">
            <a:extLst>
              <a:ext uri="{FF2B5EF4-FFF2-40B4-BE49-F238E27FC236}">
                <a16:creationId xmlns:a16="http://schemas.microsoft.com/office/drawing/2014/main" id="{EFB664CB-A59A-41C6-AC71-71AC4FF64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576" y="1745647"/>
            <a:ext cx="2995736" cy="33123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000000"/>
                </a:solidFill>
                <a:latin typeface="Tahoma" panose="020B0604030504040204" pitchFamily="34" charset="0"/>
              </a:rPr>
              <a:t>P</a:t>
            </a:r>
            <a:r>
              <a:rPr lang="pl-PL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rzyspieszenie w modelu jest stałe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000000"/>
                </a:solidFill>
                <a:latin typeface="Tahoma" panose="020B0604030504040204" pitchFamily="34" charset="0"/>
              </a:rPr>
              <a:t>P</a:t>
            </a:r>
            <a:r>
              <a:rPr lang="pl-PL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rędkość ciała rośnie (oczywiście patrząc tylko do momentu upadku)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solidFill>
                  <a:srgbClr val="000000"/>
                </a:solidFill>
                <a:latin typeface="Tahoma" panose="020B0604030504040204" pitchFamily="34" charset="0"/>
              </a:rPr>
              <a:t>R</a:t>
            </a:r>
            <a:r>
              <a:rPr lang="pl-PL" sz="180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uch spadających ciał jest jednostajnie przyspieszony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altLang="pl-PL" dirty="0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117DB4E0-6442-4025-9164-8F8024CEB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2567533" cy="295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2C22B6-C9BA-4C52-9222-B290F65C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685800"/>
            <a:ext cx="5486400" cy="566738"/>
          </a:xfrm>
        </p:spPr>
        <p:txBody>
          <a:bodyPr/>
          <a:lstStyle/>
          <a:p>
            <a:pPr algn="ctr"/>
            <a:r>
              <a:rPr lang="pl-PL" sz="4400" dirty="0"/>
              <a:t>Dziękuje za uwagę 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823CA7C-3A69-4E62-AC52-8DD63DBB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1164" y="5418610"/>
            <a:ext cx="4350419" cy="483560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1C079074-28EE-4118-8D4B-097CC36912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76" y="1484784"/>
            <a:ext cx="6042248" cy="453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978967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prezentacja_v1_2017-03_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prezentacja_v1_2017-03_pl</Template>
  <TotalTime>74</TotalTime>
  <Words>313</Words>
  <Application>Microsoft Office PowerPoint</Application>
  <PresentationFormat>Pokaz na ekranie (4:3)</PresentationFormat>
  <Paragraphs>125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prezentacja_v1_2017-03_pl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Wykres s(t) dla błędu pomiarowego </vt:lpstr>
      <vt:lpstr>Wnioski</vt:lpstr>
      <vt:lpstr>Dziękuje za uwagę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Jakub Jankowiak (258965)</dc:creator>
  <cp:lastModifiedBy>Jakub Jankowiak (258965)</cp:lastModifiedBy>
  <cp:revision>8</cp:revision>
  <cp:lastPrinted>2017-02-27T13:04:03Z</cp:lastPrinted>
  <dcterms:created xsi:type="dcterms:W3CDTF">2020-12-02T06:46:34Z</dcterms:created>
  <dcterms:modified xsi:type="dcterms:W3CDTF">2020-12-02T08:01:27Z</dcterms:modified>
</cp:coreProperties>
</file>